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37" autoAdjust="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6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1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4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860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1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6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2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4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2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3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8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8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5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0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7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0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0B356-9309-A34C-BABA-68C93C02F73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05ED9-5C20-3447-A8EF-11C0368C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4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900" dirty="0" smtClean="0"/>
              <a:t>ŠPP</a:t>
            </a:r>
            <a:r>
              <a:rPr lang="cs-CZ" sz="4900" dirty="0" smtClean="0"/>
              <a:t> - </a:t>
            </a:r>
            <a:r>
              <a:rPr lang="en-US" sz="4900" dirty="0" err="1" smtClean="0"/>
              <a:t>školní</a:t>
            </a:r>
            <a:r>
              <a:rPr lang="en-US" sz="4900" dirty="0" smtClean="0"/>
              <a:t> </a:t>
            </a:r>
            <a:r>
              <a:rPr lang="en-US" sz="4900" dirty="0" err="1" smtClean="0"/>
              <a:t>rok</a:t>
            </a:r>
            <a:r>
              <a:rPr lang="en-US" sz="4900" dirty="0" smtClean="0"/>
              <a:t> </a:t>
            </a:r>
            <a:r>
              <a:rPr lang="cs-CZ" sz="4900" dirty="0" smtClean="0"/>
              <a:t/>
            </a:r>
            <a:br>
              <a:rPr lang="cs-CZ" sz="4900" dirty="0" smtClean="0"/>
            </a:br>
            <a:r>
              <a:rPr lang="en-US" dirty="0" smtClean="0"/>
              <a:t>201</a:t>
            </a:r>
            <a:r>
              <a:rPr lang="cs-CZ" dirty="0" smtClean="0"/>
              <a:t>5</a:t>
            </a:r>
            <a:r>
              <a:rPr lang="en-US" dirty="0" smtClean="0"/>
              <a:t>/201</a:t>
            </a:r>
            <a:r>
              <a:rPr lang="cs-CZ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rizikového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spolupráce s Centrem primární prevence </a:t>
            </a:r>
            <a:r>
              <a:rPr lang="cs-CZ" sz="2400" dirty="0" err="1" smtClean="0"/>
              <a:t>Renarkon</a:t>
            </a:r>
            <a:r>
              <a:rPr lang="cs-CZ" sz="2400" dirty="0" smtClean="0"/>
              <a:t>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besedy, </a:t>
            </a:r>
            <a:r>
              <a:rPr lang="cs-CZ" sz="2400" dirty="0" smtClean="0"/>
              <a:t>přednášky,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spolupráce s SVČ </a:t>
            </a:r>
            <a:r>
              <a:rPr lang="cs-CZ" sz="2400" dirty="0" smtClean="0"/>
              <a:t>Rožnov,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individuální práce s </a:t>
            </a:r>
            <a:r>
              <a:rPr lang="cs-CZ" sz="2400" dirty="0" smtClean="0"/>
              <a:t>žáky,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od 1. 9. 2016 nový Systém </a:t>
            </a:r>
            <a:r>
              <a:rPr lang="cs-CZ" sz="2400" dirty="0" smtClean="0"/>
              <a:t>výkaznictví, 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předávání informací on-line krajským metodikům prevence, </a:t>
            </a:r>
            <a:r>
              <a:rPr lang="cs-CZ" sz="2400" dirty="0" smtClean="0"/>
              <a:t>MŠMT.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9936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9458" y="2745086"/>
            <a:ext cx="7955280" cy="1342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Poděkování </a:t>
            </a:r>
            <a:r>
              <a:rPr lang="cs-CZ" sz="2400" dirty="0" smtClean="0"/>
              <a:t>všem </a:t>
            </a:r>
            <a:r>
              <a:rPr lang="cs-CZ" sz="2400" dirty="0"/>
              <a:t>pedagogům za spolupráci s ŠPP.</a:t>
            </a:r>
          </a:p>
        </p:txBody>
      </p:sp>
    </p:spTree>
    <p:extLst>
      <p:ext uri="{BB962C8B-B14F-4D97-AF65-F5344CB8AC3E}">
        <p14:creationId xmlns:p14="http://schemas.microsoft.com/office/powerpoint/2010/main" val="319246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2688609"/>
            <a:ext cx="7520940" cy="1991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Děkuji za pozornost a přeji hezkou dovolenou.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Milada Chamillová</a:t>
            </a:r>
          </a:p>
        </p:txBody>
      </p:sp>
    </p:spTree>
    <p:extLst>
      <p:ext uri="{BB962C8B-B14F-4D97-AF65-F5344CB8AC3E}">
        <p14:creationId xmlns:p14="http://schemas.microsoft.com/office/powerpoint/2010/main" val="52974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Členové</a:t>
            </a:r>
            <a:r>
              <a:rPr lang="en-US" dirty="0" smtClean="0"/>
              <a:t> ŠPP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3800" b="1" dirty="0"/>
              <a:t>Výchovné poradkyně </a:t>
            </a:r>
          </a:p>
          <a:p>
            <a:pPr marL="0" indent="0">
              <a:buNone/>
            </a:pPr>
            <a:r>
              <a:rPr lang="cs-CZ" sz="3800" dirty="0"/>
              <a:t>	</a:t>
            </a:r>
            <a:r>
              <a:rPr lang="en-US" sz="3800" dirty="0" err="1"/>
              <a:t>Ing</a:t>
            </a:r>
            <a:r>
              <a:rPr lang="en-US" sz="3800" dirty="0"/>
              <a:t>. </a:t>
            </a:r>
            <a:r>
              <a:rPr lang="en-US" sz="3800" dirty="0" err="1"/>
              <a:t>Milada</a:t>
            </a:r>
            <a:r>
              <a:rPr lang="en-US" sz="3800" dirty="0"/>
              <a:t> </a:t>
            </a:r>
            <a:r>
              <a:rPr lang="en-US" sz="3800" dirty="0" err="1"/>
              <a:t>Chamillová</a:t>
            </a:r>
            <a:r>
              <a:rPr lang="en-US" sz="3800" dirty="0"/>
              <a:t>, Mgr. </a:t>
            </a:r>
            <a:r>
              <a:rPr lang="en-US" sz="3800" dirty="0" err="1"/>
              <a:t>Pavlína</a:t>
            </a:r>
            <a:r>
              <a:rPr lang="en-US" sz="3800" dirty="0"/>
              <a:t> </a:t>
            </a:r>
            <a:r>
              <a:rPr lang="en-US" sz="3800" dirty="0" err="1"/>
              <a:t>Chovancová</a:t>
            </a:r>
            <a:endParaRPr lang="en-US" sz="3800" dirty="0"/>
          </a:p>
          <a:p>
            <a:pPr>
              <a:buFont typeface="Wingdings" charset="2"/>
              <a:buChar char="Ø"/>
            </a:pPr>
            <a:r>
              <a:rPr lang="en-US" sz="3800" b="1" dirty="0" err="1"/>
              <a:t>Metodičky</a:t>
            </a:r>
            <a:r>
              <a:rPr lang="en-US" sz="3800" b="1" dirty="0"/>
              <a:t> </a:t>
            </a:r>
            <a:r>
              <a:rPr lang="en-US" sz="3800" b="1" dirty="0" err="1"/>
              <a:t>prevence</a:t>
            </a:r>
            <a:endParaRPr lang="en-US" sz="3800" b="1" dirty="0"/>
          </a:p>
          <a:p>
            <a:pPr marL="0" indent="0">
              <a:buNone/>
            </a:pPr>
            <a:r>
              <a:rPr lang="cs-CZ" sz="3800" dirty="0"/>
              <a:t>	</a:t>
            </a:r>
            <a:r>
              <a:rPr lang="en-US" sz="3800" dirty="0" err="1"/>
              <a:t>Ing</a:t>
            </a:r>
            <a:r>
              <a:rPr lang="en-US" sz="3800" dirty="0"/>
              <a:t>. Jana </a:t>
            </a:r>
            <a:r>
              <a:rPr lang="en-US" sz="3800" dirty="0" err="1"/>
              <a:t>Josefíková</a:t>
            </a:r>
            <a:r>
              <a:rPr lang="en-US" sz="3800" dirty="0"/>
              <a:t>, Mgr. </a:t>
            </a:r>
            <a:r>
              <a:rPr lang="en-US" sz="3800" dirty="0" err="1"/>
              <a:t>Miroslava</a:t>
            </a:r>
            <a:r>
              <a:rPr lang="en-US" sz="3800" dirty="0"/>
              <a:t> </a:t>
            </a:r>
            <a:r>
              <a:rPr lang="en-US" sz="3800" dirty="0" err="1"/>
              <a:t>Štibingerová</a:t>
            </a:r>
            <a:endParaRPr lang="en-US" sz="3800" dirty="0"/>
          </a:p>
          <a:p>
            <a:pPr>
              <a:buFont typeface="Wingdings" charset="2"/>
              <a:buChar char="Ø"/>
            </a:pPr>
            <a:r>
              <a:rPr lang="en-US" sz="3800" b="1" dirty="0"/>
              <a:t>Školní </a:t>
            </a:r>
            <a:r>
              <a:rPr lang="en-US" sz="3800" b="1" dirty="0" err="1"/>
              <a:t>psycholog</a:t>
            </a:r>
            <a:r>
              <a:rPr lang="en-US" sz="3800" b="1" dirty="0"/>
              <a:t>         </a:t>
            </a:r>
          </a:p>
          <a:p>
            <a:pPr marL="0" lvl="1" indent="-169164">
              <a:buNone/>
            </a:pPr>
            <a:r>
              <a:rPr lang="cs-CZ" sz="3800" dirty="0"/>
              <a:t>	</a:t>
            </a:r>
            <a:r>
              <a:rPr lang="en-US" sz="3800" dirty="0" err="1"/>
              <a:t>PhDr</a:t>
            </a:r>
            <a:r>
              <a:rPr lang="en-US" sz="3800" dirty="0"/>
              <a:t>. Andrea </a:t>
            </a:r>
            <a:r>
              <a:rPr lang="en-US" sz="3800" dirty="0" err="1"/>
              <a:t>Bernátková</a:t>
            </a:r>
            <a:endParaRPr lang="en-US" sz="3800" dirty="0"/>
          </a:p>
          <a:p>
            <a:pPr>
              <a:buFont typeface="Wingdings" charset="2"/>
              <a:buChar char="Ø"/>
            </a:pPr>
            <a:r>
              <a:rPr lang="en-US" sz="3800" b="1" dirty="0" err="1"/>
              <a:t>Asistentk</a:t>
            </a:r>
            <a:r>
              <a:rPr lang="cs-CZ" sz="3800" b="1" dirty="0"/>
              <a:t>a</a:t>
            </a:r>
            <a:r>
              <a:rPr lang="en-US" sz="3800" b="1" dirty="0"/>
              <a:t> </a:t>
            </a:r>
            <a:r>
              <a:rPr lang="en-US" sz="3800" b="1" dirty="0" err="1"/>
              <a:t>pedagoga</a:t>
            </a:r>
            <a:endParaRPr lang="en-US" sz="3800" b="1" dirty="0"/>
          </a:p>
          <a:p>
            <a:pPr marL="0" indent="0">
              <a:buNone/>
            </a:pPr>
            <a:r>
              <a:rPr lang="cs-CZ" sz="3800" dirty="0"/>
              <a:t>	</a:t>
            </a:r>
            <a:r>
              <a:rPr lang="en-US" sz="3800" dirty="0"/>
              <a:t>Eva </a:t>
            </a:r>
            <a:r>
              <a:rPr lang="en-US" sz="3800" dirty="0" err="1"/>
              <a:t>Křenková</a:t>
            </a:r>
            <a:r>
              <a:rPr lang="en-US" sz="3800" dirty="0"/>
              <a:t> </a:t>
            </a:r>
          </a:p>
          <a:p>
            <a:pPr>
              <a:buFont typeface="Wingdings" charset="2"/>
              <a:buChar char="Ø"/>
            </a:pPr>
            <a:r>
              <a:rPr lang="en-US" sz="3800" dirty="0"/>
              <a:t> </a:t>
            </a:r>
            <a:r>
              <a:rPr lang="en-US" sz="3800" b="1" dirty="0" smtClean="0"/>
              <a:t>Z</a:t>
            </a:r>
            <a:r>
              <a:rPr lang="cs-CZ" sz="3800" b="1" dirty="0" err="1" smtClean="0"/>
              <a:t>ástupkyně</a:t>
            </a:r>
            <a:r>
              <a:rPr lang="cs-CZ" sz="3800" b="1" dirty="0" smtClean="0"/>
              <a:t> ředitele pro</a:t>
            </a:r>
            <a:r>
              <a:rPr lang="en-US" sz="3800" b="1" dirty="0" smtClean="0"/>
              <a:t> </a:t>
            </a:r>
            <a:r>
              <a:rPr lang="en-US" sz="3800" b="1" dirty="0"/>
              <a:t>DM </a:t>
            </a:r>
          </a:p>
          <a:p>
            <a:pPr marL="0" lvl="1" indent="-169164">
              <a:buNone/>
            </a:pPr>
            <a:r>
              <a:rPr lang="cs-CZ" sz="3800" dirty="0"/>
              <a:t>	</a:t>
            </a:r>
            <a:r>
              <a:rPr lang="en-US" sz="3800" dirty="0"/>
              <a:t>Bc. Ludmila Kulišťáková</a:t>
            </a:r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5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íle</a:t>
            </a:r>
            <a:r>
              <a:rPr lang="en-US" dirty="0" smtClean="0"/>
              <a:t> ŠPP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9600" dirty="0" err="1"/>
              <a:t>zkvalitnění</a:t>
            </a:r>
            <a:r>
              <a:rPr lang="en-US" sz="9600" dirty="0"/>
              <a:t> </a:t>
            </a:r>
            <a:r>
              <a:rPr lang="en-US" sz="9600" dirty="0" err="1"/>
              <a:t>podpory</a:t>
            </a:r>
            <a:r>
              <a:rPr lang="en-US" sz="9600" dirty="0"/>
              <a:t> </a:t>
            </a:r>
            <a:r>
              <a:rPr lang="en-US" sz="9600" dirty="0" err="1"/>
              <a:t>integrace</a:t>
            </a:r>
            <a:r>
              <a:rPr lang="en-US" sz="9600" dirty="0"/>
              <a:t> </a:t>
            </a:r>
            <a:r>
              <a:rPr lang="en-US" sz="9600" dirty="0" err="1"/>
              <a:t>žáků</a:t>
            </a:r>
            <a:r>
              <a:rPr lang="en-US" sz="9600" dirty="0"/>
              <a:t> se </a:t>
            </a:r>
            <a:r>
              <a:rPr lang="en-US" sz="9600" dirty="0" err="1"/>
              <a:t>speciálními</a:t>
            </a:r>
            <a:r>
              <a:rPr lang="cs-CZ" sz="9600" dirty="0"/>
              <a:t> </a:t>
            </a:r>
            <a:r>
              <a:rPr lang="en-US" sz="9600" dirty="0" err="1"/>
              <a:t>vzdělávacími</a:t>
            </a:r>
            <a:r>
              <a:rPr lang="en-US" sz="9600" dirty="0"/>
              <a:t> </a:t>
            </a:r>
            <a:r>
              <a:rPr lang="en-US" sz="9600" dirty="0" err="1"/>
              <a:t>potřebami</a:t>
            </a:r>
            <a:r>
              <a:rPr lang="cs-CZ" sz="9600" dirty="0"/>
              <a:t>,</a:t>
            </a:r>
            <a:endParaRPr lang="en-US" sz="9600" dirty="0"/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9600" dirty="0" err="1"/>
              <a:t>vytvoření</a:t>
            </a:r>
            <a:r>
              <a:rPr lang="en-US" sz="9600" dirty="0"/>
              <a:t> </a:t>
            </a:r>
            <a:r>
              <a:rPr lang="en-US" sz="9600" dirty="0" err="1"/>
              <a:t>systému</a:t>
            </a:r>
            <a:r>
              <a:rPr lang="en-US" sz="9600" dirty="0"/>
              <a:t> </a:t>
            </a:r>
            <a:r>
              <a:rPr lang="en-US" sz="9600" dirty="0" err="1"/>
              <a:t>včasného</a:t>
            </a:r>
            <a:r>
              <a:rPr lang="en-US" sz="9600" dirty="0"/>
              <a:t> </a:t>
            </a:r>
            <a:r>
              <a:rPr lang="en-US" sz="9600" dirty="0" err="1"/>
              <a:t>odhalování</a:t>
            </a:r>
            <a:r>
              <a:rPr lang="en-US" sz="9600" dirty="0"/>
              <a:t> </a:t>
            </a:r>
            <a:r>
              <a:rPr lang="cs-CZ" sz="9600" dirty="0" smtClean="0"/>
              <a:t>p</a:t>
            </a:r>
            <a:r>
              <a:rPr lang="en-US" sz="9600" dirty="0" err="1" smtClean="0"/>
              <a:t>roblémových</a:t>
            </a:r>
            <a:r>
              <a:rPr lang="en-US" sz="9600" dirty="0" smtClean="0"/>
              <a:t> </a:t>
            </a:r>
            <a:r>
              <a:rPr lang="en-US" sz="9600" dirty="0" err="1"/>
              <a:t>projevů</a:t>
            </a:r>
            <a:r>
              <a:rPr lang="en-US" sz="9600" dirty="0"/>
              <a:t> </a:t>
            </a:r>
            <a:r>
              <a:rPr lang="en-US" sz="9600" dirty="0" err="1"/>
              <a:t>chování</a:t>
            </a:r>
            <a:r>
              <a:rPr lang="en-US" sz="9600" dirty="0"/>
              <a:t> </a:t>
            </a:r>
            <a:r>
              <a:rPr lang="en-US" sz="9600" dirty="0" err="1"/>
              <a:t>ve</a:t>
            </a:r>
            <a:r>
              <a:rPr lang="en-US" sz="9600" dirty="0"/>
              <a:t> </a:t>
            </a:r>
            <a:r>
              <a:rPr lang="en-US" sz="9600" dirty="0" err="1"/>
              <a:t>škole</a:t>
            </a:r>
            <a:r>
              <a:rPr lang="cs-CZ" sz="9600" dirty="0"/>
              <a:t>,</a:t>
            </a:r>
            <a:endParaRPr lang="en-US" sz="9600" dirty="0"/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9600" dirty="0" err="1"/>
              <a:t>omezení</a:t>
            </a:r>
            <a:r>
              <a:rPr lang="en-US" sz="9600" dirty="0"/>
              <a:t> školní </a:t>
            </a:r>
            <a:r>
              <a:rPr lang="en-US" sz="9600" dirty="0" err="1"/>
              <a:t>neúspěšnosti</a:t>
            </a:r>
            <a:r>
              <a:rPr lang="en-US" sz="9600" dirty="0"/>
              <a:t> a </a:t>
            </a:r>
            <a:r>
              <a:rPr lang="en-US" sz="9600" dirty="0" err="1"/>
              <a:t>předčasných</a:t>
            </a:r>
            <a:r>
              <a:rPr lang="en-US" sz="9600" dirty="0"/>
              <a:t> </a:t>
            </a:r>
            <a:r>
              <a:rPr lang="en-US" sz="9600" dirty="0" err="1"/>
              <a:t>odchodů</a:t>
            </a:r>
            <a:r>
              <a:rPr lang="en-US" sz="9600" dirty="0"/>
              <a:t> </a:t>
            </a:r>
            <a:r>
              <a:rPr lang="en-US" sz="9600" dirty="0" err="1"/>
              <a:t>žáků</a:t>
            </a:r>
            <a:r>
              <a:rPr lang="en-US" sz="9600" dirty="0"/>
              <a:t> </a:t>
            </a:r>
            <a:r>
              <a:rPr lang="en-US" sz="9600" dirty="0" err="1"/>
              <a:t>ze</a:t>
            </a:r>
            <a:r>
              <a:rPr lang="en-US" sz="9600" dirty="0"/>
              <a:t> </a:t>
            </a:r>
            <a:r>
              <a:rPr lang="en-US" sz="9600" dirty="0" err="1"/>
              <a:t>vzdělávání</a:t>
            </a:r>
            <a:r>
              <a:rPr lang="cs-CZ" sz="9600" dirty="0"/>
              <a:t>,</a:t>
            </a:r>
            <a:endParaRPr lang="en-US" sz="9600" dirty="0"/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9600" dirty="0" err="1"/>
              <a:t>provázání</a:t>
            </a:r>
            <a:r>
              <a:rPr lang="en-US" sz="9600" dirty="0"/>
              <a:t> </a:t>
            </a:r>
            <a:r>
              <a:rPr lang="en-US" sz="9600" dirty="0" err="1"/>
              <a:t>služeb</a:t>
            </a:r>
            <a:r>
              <a:rPr lang="en-US" sz="9600" dirty="0"/>
              <a:t> </a:t>
            </a:r>
            <a:r>
              <a:rPr lang="en-US" sz="9600" dirty="0" err="1"/>
              <a:t>kariérového</a:t>
            </a:r>
            <a:r>
              <a:rPr lang="en-US" sz="9600" dirty="0"/>
              <a:t> poradenství s </a:t>
            </a:r>
            <a:r>
              <a:rPr lang="en-US" sz="9600" dirty="0" err="1"/>
              <a:t>kariérovým</a:t>
            </a:r>
            <a:r>
              <a:rPr lang="en-US" sz="9600" dirty="0"/>
              <a:t> </a:t>
            </a:r>
            <a:r>
              <a:rPr lang="en-US" sz="9600" dirty="0" err="1"/>
              <a:t>vzděláváním</a:t>
            </a:r>
            <a:r>
              <a:rPr lang="en-US" sz="9600" dirty="0"/>
              <a:t> a </a:t>
            </a:r>
            <a:r>
              <a:rPr lang="en-US" sz="9600" dirty="0" err="1"/>
              <a:t>poskytováním</a:t>
            </a:r>
            <a:r>
              <a:rPr lang="en-US" sz="9600" dirty="0"/>
              <a:t> </a:t>
            </a:r>
            <a:r>
              <a:rPr lang="en-US" sz="9600" dirty="0" err="1"/>
              <a:t>kari</a:t>
            </a:r>
            <a:r>
              <a:rPr lang="cs-CZ" sz="9600" dirty="0"/>
              <a:t>é</a:t>
            </a:r>
            <a:r>
              <a:rPr lang="en-US" sz="9600" dirty="0" err="1"/>
              <a:t>rových</a:t>
            </a:r>
            <a:r>
              <a:rPr lang="en-US" sz="9600" dirty="0"/>
              <a:t> informací</a:t>
            </a:r>
            <a:r>
              <a:rPr lang="cs-CZ" sz="9600" dirty="0"/>
              <a:t>.</a:t>
            </a:r>
            <a:endParaRPr lang="en-US" sz="9600" dirty="0"/>
          </a:p>
          <a:p>
            <a:pPr marL="0" indent="0">
              <a:buNone/>
            </a:pPr>
            <a:r>
              <a:rPr lang="en-US" sz="6000" dirty="0"/>
              <a:t>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72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Poskytování</a:t>
            </a:r>
            <a:r>
              <a:rPr lang="en-US" dirty="0" smtClean="0"/>
              <a:t> </a:t>
            </a:r>
            <a:r>
              <a:rPr lang="en-US" dirty="0" err="1" smtClean="0"/>
              <a:t>poradenských</a:t>
            </a:r>
            <a:r>
              <a:rPr lang="en-US" dirty="0" smtClean="0"/>
              <a:t> </a:t>
            </a:r>
            <a:r>
              <a:rPr lang="en-US" dirty="0" err="1" smtClean="0"/>
              <a:t>činností</a:t>
            </a:r>
            <a:r>
              <a:rPr lang="en-US" dirty="0" smtClean="0"/>
              <a:t> ŠPP – </a:t>
            </a:r>
            <a:r>
              <a:rPr lang="en-US" dirty="0" err="1" smtClean="0"/>
              <a:t>školním</a:t>
            </a:r>
            <a:r>
              <a:rPr lang="en-US" dirty="0" smtClean="0"/>
              <a:t> </a:t>
            </a:r>
            <a:r>
              <a:rPr lang="en-US" dirty="0" err="1" smtClean="0"/>
              <a:t>psychologem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Ø"/>
            </a:pPr>
            <a:r>
              <a:rPr lang="en-US" sz="2400" dirty="0" err="1"/>
              <a:t>Diagnostick</a:t>
            </a:r>
            <a:r>
              <a:rPr lang="cs-CZ" sz="2400" dirty="0"/>
              <a:t>á</a:t>
            </a:r>
            <a:r>
              <a:rPr lang="en-US" sz="2400" dirty="0"/>
              <a:t>, </a:t>
            </a:r>
            <a:r>
              <a:rPr lang="en-US" sz="2400" dirty="0" err="1"/>
              <a:t>depista</a:t>
            </a:r>
            <a:r>
              <a:rPr lang="en-US" sz="2400" dirty="0"/>
              <a:t>́</a:t>
            </a:r>
            <a:r>
              <a:rPr lang="cs-CZ" sz="2400" dirty="0"/>
              <a:t>ž</a:t>
            </a:r>
            <a:r>
              <a:rPr lang="en-US" sz="2400" dirty="0" err="1"/>
              <a:t>ní</a:t>
            </a:r>
            <a:r>
              <a:rPr lang="en-US" sz="2400" dirty="0"/>
              <a:t> </a:t>
            </a:r>
            <a:r>
              <a:rPr lang="cs-CZ" sz="2400" dirty="0"/>
              <a:t>č</a:t>
            </a:r>
            <a:r>
              <a:rPr lang="en-US" sz="2400" dirty="0" err="1"/>
              <a:t>innost</a:t>
            </a:r>
            <a:r>
              <a:rPr lang="en-US" sz="2400" dirty="0"/>
              <a:t>: 10</a:t>
            </a:r>
            <a:r>
              <a:rPr lang="en-US" sz="2400" dirty="0" smtClean="0"/>
              <a:t>% 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Interven</a:t>
            </a:r>
            <a:r>
              <a:rPr lang="cs-CZ" sz="2400" dirty="0"/>
              <a:t>č</a:t>
            </a:r>
            <a:r>
              <a:rPr lang="en-US" sz="2400" dirty="0"/>
              <a:t>n</a:t>
            </a:r>
            <a:r>
              <a:rPr lang="cs-CZ" sz="2400" dirty="0"/>
              <a:t>í</a:t>
            </a:r>
            <a:r>
              <a:rPr lang="en-US" sz="2400" dirty="0"/>
              <a:t> </a:t>
            </a:r>
            <a:r>
              <a:rPr lang="cs-CZ" sz="2400" dirty="0"/>
              <a:t>č</a:t>
            </a:r>
            <a:r>
              <a:rPr lang="en-US" sz="2400" dirty="0" err="1"/>
              <a:t>innost</a:t>
            </a:r>
            <a:r>
              <a:rPr lang="en-US" sz="2400" dirty="0"/>
              <a:t>: </a:t>
            </a:r>
            <a:r>
              <a:rPr lang="cs-CZ" sz="2400" dirty="0"/>
              <a:t>30</a:t>
            </a:r>
            <a:r>
              <a:rPr lang="en-US" sz="2400" dirty="0"/>
              <a:t>%</a:t>
            </a:r>
          </a:p>
          <a:p>
            <a:pPr>
              <a:buFont typeface="Wingdings" charset="2"/>
              <a:buChar char="Ø"/>
            </a:pPr>
            <a:r>
              <a:rPr lang="en-US" sz="2400" dirty="0" err="1"/>
              <a:t>Metodick</a:t>
            </a:r>
            <a:r>
              <a:rPr lang="cs-CZ" sz="2400" dirty="0"/>
              <a:t>á</a:t>
            </a:r>
            <a:r>
              <a:rPr lang="en-US" sz="2400" dirty="0"/>
              <a:t> </a:t>
            </a:r>
            <a:r>
              <a:rPr lang="cs-CZ" sz="2400" dirty="0"/>
              <a:t>č</a:t>
            </a:r>
            <a:r>
              <a:rPr lang="en-US" sz="2400" dirty="0" err="1"/>
              <a:t>innost</a:t>
            </a:r>
            <a:r>
              <a:rPr lang="en-US" sz="2400" dirty="0"/>
              <a:t>: </a:t>
            </a:r>
            <a:r>
              <a:rPr lang="cs-CZ" sz="2400" dirty="0"/>
              <a:t>5</a:t>
            </a:r>
            <a:r>
              <a:rPr lang="en-US" sz="2400" dirty="0"/>
              <a:t>%</a:t>
            </a:r>
          </a:p>
          <a:p>
            <a:pPr>
              <a:buFont typeface="Wingdings" charset="2"/>
              <a:buChar char="Ø"/>
            </a:pPr>
            <a:r>
              <a:rPr lang="en-US" sz="2400" dirty="0" err="1"/>
              <a:t>Konzult</a:t>
            </a:r>
            <a:r>
              <a:rPr lang="cs-CZ" sz="2400" dirty="0"/>
              <a:t>ač</a:t>
            </a:r>
            <a:r>
              <a:rPr lang="en-US" sz="2400" dirty="0" err="1"/>
              <a:t>ní</a:t>
            </a:r>
            <a:r>
              <a:rPr lang="en-US" sz="2400" dirty="0"/>
              <a:t> </a:t>
            </a:r>
            <a:r>
              <a:rPr lang="cs-CZ" sz="2400" dirty="0"/>
              <a:t>č</a:t>
            </a:r>
            <a:r>
              <a:rPr lang="en-US" sz="2400" dirty="0" err="1"/>
              <a:t>innost</a:t>
            </a:r>
            <a:r>
              <a:rPr lang="en-US" sz="2400" dirty="0"/>
              <a:t>: 45% </a:t>
            </a:r>
          </a:p>
          <a:p>
            <a:pPr>
              <a:buFont typeface="Wingdings" charset="2"/>
              <a:buChar char="Ø"/>
            </a:pPr>
            <a:r>
              <a:rPr lang="en-US" sz="2400" dirty="0" err="1"/>
              <a:t>Preventivní</a:t>
            </a:r>
            <a:r>
              <a:rPr lang="en-US" sz="2400" dirty="0"/>
              <a:t> </a:t>
            </a:r>
            <a:r>
              <a:rPr lang="cs-CZ" sz="2400" dirty="0"/>
              <a:t>č</a:t>
            </a:r>
            <a:r>
              <a:rPr lang="en-US" sz="2400" dirty="0" err="1"/>
              <a:t>innost</a:t>
            </a:r>
            <a:r>
              <a:rPr lang="en-US" sz="2400" dirty="0"/>
              <a:t>: 1</a:t>
            </a:r>
            <a:r>
              <a:rPr lang="cs-CZ" sz="2400" dirty="0"/>
              <a:t>0</a:t>
            </a:r>
            <a:r>
              <a:rPr lang="en-US" sz="2400" dirty="0"/>
              <a:t>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2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75" y="1006783"/>
            <a:ext cx="771144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cs typeface="Arial" panose="020B0604020202020204" pitchFamily="34" charset="0"/>
              </a:rPr>
              <a:t>Spolu</a:t>
            </a:r>
            <a:r>
              <a:rPr lang="cs-CZ" dirty="0" err="1" smtClean="0">
                <a:cs typeface="Arial" panose="020B0604020202020204" pitchFamily="34" charset="0"/>
              </a:rPr>
              <a:t>prá</a:t>
            </a:r>
            <a:r>
              <a:rPr lang="en-US" dirty="0" err="1" smtClean="0">
                <a:cs typeface="Arial" panose="020B0604020202020204" pitchFamily="34" charset="0"/>
              </a:rPr>
              <a:t>ce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>
                <a:cs typeface="Arial" panose="020B0604020202020204" pitchFamily="34" charset="0"/>
              </a:rPr>
              <a:t>s </a:t>
            </a:r>
            <a:r>
              <a:rPr lang="en-US" dirty="0" err="1">
                <a:cs typeface="Arial" panose="020B0604020202020204" pitchFamily="34" charset="0"/>
              </a:rPr>
              <a:t>organizacemi</a:t>
            </a:r>
            <a:r>
              <a:rPr lang="en-US" dirty="0">
                <a:cs typeface="Arial" panose="020B0604020202020204" pitchFamily="34" charset="0"/>
              </a:rPr>
              <a:t> a </a:t>
            </a:r>
            <a:r>
              <a:rPr lang="en-US" dirty="0" err="1">
                <a:cs typeface="Arial" panose="020B0604020202020204" pitchFamily="34" charset="0"/>
              </a:rPr>
              <a:t>institucemi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2411376"/>
            <a:ext cx="7955280" cy="340496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/>
              <a:t>OSPOD - </a:t>
            </a:r>
            <a:r>
              <a:rPr lang="en-US" sz="2400" dirty="0" err="1"/>
              <a:t>sociální</a:t>
            </a:r>
            <a:r>
              <a:rPr lang="en-US" sz="2400" dirty="0"/>
              <a:t> </a:t>
            </a:r>
            <a:r>
              <a:rPr lang="en-US" sz="2400" dirty="0" err="1"/>
              <a:t>odbory</a:t>
            </a:r>
            <a:r>
              <a:rPr lang="en-US" sz="2400" dirty="0"/>
              <a:t> a </a:t>
            </a:r>
            <a:r>
              <a:rPr lang="en-US" sz="2400" dirty="0" err="1"/>
              <a:t>kurátor</a:t>
            </a:r>
            <a:r>
              <a:rPr lang="cs-CZ" sz="2400" dirty="0"/>
              <a:t>,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/>
              <a:t>PPP – </a:t>
            </a:r>
            <a:r>
              <a:rPr lang="en-US" sz="2400" dirty="0" err="1"/>
              <a:t>pedagogicko</a:t>
            </a:r>
            <a:r>
              <a:rPr lang="en-US" sz="2400" dirty="0"/>
              <a:t> </a:t>
            </a:r>
            <a:r>
              <a:rPr lang="en-US" sz="2400" dirty="0" smtClean="0"/>
              <a:t>–</a:t>
            </a:r>
            <a:r>
              <a:rPr lang="cs-CZ" sz="2400" dirty="0" smtClean="0"/>
              <a:t> </a:t>
            </a:r>
            <a:r>
              <a:rPr lang="en-US" sz="2400" dirty="0" smtClean="0"/>
              <a:t>psych</a:t>
            </a:r>
            <a:r>
              <a:rPr lang="cs-CZ" sz="2400" dirty="0" err="1" smtClean="0"/>
              <a:t>ologické</a:t>
            </a:r>
            <a:r>
              <a:rPr lang="en-US" sz="2400" dirty="0" smtClean="0"/>
              <a:t> </a:t>
            </a:r>
            <a:r>
              <a:rPr lang="cs-CZ" sz="2400" dirty="0" err="1"/>
              <a:t>p</a:t>
            </a:r>
            <a:r>
              <a:rPr lang="en-US" sz="2400" dirty="0" err="1"/>
              <a:t>oradny</a:t>
            </a:r>
            <a:r>
              <a:rPr lang="cs-CZ" sz="2400" dirty="0"/>
              <a:t>,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/>
              <a:t>SPC – </a:t>
            </a:r>
            <a:r>
              <a:rPr lang="en-US" sz="2400" dirty="0" err="1"/>
              <a:t>speciální</a:t>
            </a:r>
            <a:r>
              <a:rPr lang="en-US" sz="2400" dirty="0"/>
              <a:t> </a:t>
            </a:r>
            <a:r>
              <a:rPr lang="en-US" sz="2400" dirty="0" err="1"/>
              <a:t>pedagogické</a:t>
            </a:r>
            <a:r>
              <a:rPr lang="en-US" sz="2400" dirty="0"/>
              <a:t> centrum</a:t>
            </a:r>
            <a:r>
              <a:rPr lang="cs-CZ" sz="2400" dirty="0"/>
              <a:t>,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/>
              <a:t>SVP – </a:t>
            </a:r>
            <a:r>
              <a:rPr lang="en-US" sz="2400" dirty="0" err="1"/>
              <a:t>středisko</a:t>
            </a:r>
            <a:r>
              <a:rPr lang="en-US" sz="2400" dirty="0"/>
              <a:t> </a:t>
            </a:r>
            <a:r>
              <a:rPr lang="en-US" sz="2400" dirty="0" err="1"/>
              <a:t>výchovné</a:t>
            </a:r>
            <a:r>
              <a:rPr lang="en-US" sz="2400" dirty="0"/>
              <a:t> </a:t>
            </a:r>
            <a:r>
              <a:rPr lang="en-US" sz="2400" dirty="0" err="1"/>
              <a:t>péče</a:t>
            </a:r>
            <a:r>
              <a:rPr lang="cs-CZ" sz="2400" dirty="0"/>
              <a:t>,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Městská</a:t>
            </a:r>
            <a:r>
              <a:rPr lang="en-US" sz="2400" dirty="0"/>
              <a:t> </a:t>
            </a:r>
            <a:r>
              <a:rPr lang="en-US" sz="2400" dirty="0" err="1"/>
              <a:t>policie</a:t>
            </a:r>
            <a:r>
              <a:rPr lang="en-US" sz="2400" dirty="0"/>
              <a:t> , </a:t>
            </a:r>
            <a:r>
              <a:rPr lang="en-US" sz="2400" dirty="0" err="1"/>
              <a:t>policie</a:t>
            </a:r>
            <a:r>
              <a:rPr lang="en-US" sz="2400" dirty="0"/>
              <a:t> ČR</a:t>
            </a:r>
            <a:r>
              <a:rPr lang="cs-CZ" sz="2400" dirty="0" smtClean="0"/>
              <a:t>, z</a:t>
            </a:r>
            <a:r>
              <a:rPr lang="en-US" sz="2400" dirty="0" err="1" smtClean="0"/>
              <a:t>dravotnická</a:t>
            </a:r>
            <a:r>
              <a:rPr lang="en-US" sz="2400" dirty="0" smtClean="0"/>
              <a:t> </a:t>
            </a:r>
            <a:r>
              <a:rPr lang="en-US" sz="2400" dirty="0" err="1"/>
              <a:t>zařízení</a:t>
            </a:r>
            <a:r>
              <a:rPr lang="cs-CZ" sz="2400" dirty="0"/>
              <a:t>,</a:t>
            </a:r>
            <a:endParaRPr lang="en-US" sz="2400" dirty="0"/>
          </a:p>
          <a:p>
            <a:pPr>
              <a:buFont typeface="Wingdings" charset="2"/>
              <a:buChar char="Ø"/>
            </a:pPr>
            <a:r>
              <a:rPr lang="cs-CZ" sz="2400" dirty="0"/>
              <a:t>K</a:t>
            </a:r>
            <a:r>
              <a:rPr lang="en-US" sz="2400" dirty="0" err="1"/>
              <a:t>rizov</a:t>
            </a:r>
            <a:r>
              <a:rPr lang="cs-CZ" sz="2400" dirty="0"/>
              <a:t>é</a:t>
            </a:r>
            <a:r>
              <a:rPr lang="en-US" sz="2400" dirty="0"/>
              <a:t> centrum pro d</a:t>
            </a:r>
            <a:r>
              <a:rPr lang="cs-CZ" sz="2400" dirty="0"/>
              <a:t>ě</a:t>
            </a:r>
            <a:r>
              <a:rPr lang="en-US" sz="2400" dirty="0" err="1"/>
              <a:t>ti</a:t>
            </a:r>
            <a:r>
              <a:rPr lang="en-US" sz="2400" dirty="0"/>
              <a:t> a </a:t>
            </a:r>
            <a:r>
              <a:rPr lang="en-US" sz="2400" dirty="0" err="1"/>
              <a:t>rodinu</a:t>
            </a:r>
            <a:r>
              <a:rPr lang="cs-CZ" sz="2400" dirty="0"/>
              <a:t>,</a:t>
            </a:r>
            <a:r>
              <a:rPr lang="en-US" sz="2400" dirty="0"/>
              <a:t> </a:t>
            </a:r>
          </a:p>
          <a:p>
            <a:pPr>
              <a:buFont typeface="Wingdings" charset="2"/>
              <a:buChar char="Ø"/>
            </a:pPr>
            <a:r>
              <a:rPr lang="cs-CZ" sz="2400" dirty="0" err="1"/>
              <a:t>Ú</a:t>
            </a:r>
            <a:r>
              <a:rPr lang="en-US" sz="2400" dirty="0" err="1"/>
              <a:t>řad</a:t>
            </a:r>
            <a:r>
              <a:rPr lang="en-US" sz="2400" dirty="0"/>
              <a:t> </a:t>
            </a:r>
            <a:r>
              <a:rPr lang="en-US" sz="2400" dirty="0" err="1"/>
              <a:t>práce</a:t>
            </a:r>
            <a:r>
              <a:rPr lang="cs-CZ" sz="2400" dirty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1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Výchovná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40 výchovných komisí se zákonnými zástupci (29+11),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20 pohovorů se zákonnými zástupci (16+4),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87 pohovorů výchovné poradkyně se žáky (49+38).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310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školní psycholožky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Školní psycholožka měla</a:t>
            </a:r>
            <a:r>
              <a:rPr lang="cs-CZ" sz="24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420 </a:t>
            </a:r>
            <a:r>
              <a:rPr lang="cs-CZ" sz="2400" dirty="0"/>
              <a:t>individuálních konzultací s žáky,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z toho </a:t>
            </a:r>
            <a:r>
              <a:rPr lang="cs-CZ" sz="2400" dirty="0" smtClean="0"/>
              <a:t>121 </a:t>
            </a:r>
            <a:r>
              <a:rPr lang="cs-CZ" sz="2400" dirty="0"/>
              <a:t>krizových </a:t>
            </a:r>
            <a:r>
              <a:rPr lang="cs-CZ" sz="2400" dirty="0" smtClean="0"/>
              <a:t>intervencí,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pracovala </a:t>
            </a:r>
            <a:r>
              <a:rPr lang="cs-CZ" sz="2400" dirty="0"/>
              <a:t>s žáky také ve třídách, kde měla 524 žáků</a:t>
            </a:r>
            <a:r>
              <a:rPr lang="cs-CZ" sz="2400" dirty="0" smtClean="0"/>
              <a:t>, (</a:t>
            </a:r>
            <a:r>
              <a:rPr lang="cs-CZ" sz="2400" dirty="0" smtClean="0"/>
              <a:t>adaptační </a:t>
            </a:r>
            <a:r>
              <a:rPr lang="cs-CZ" sz="2400" dirty="0"/>
              <a:t>kurzy, testy B3, testy B-I-T </a:t>
            </a:r>
            <a:r>
              <a:rPr lang="cs-CZ" sz="2400" dirty="0" smtClean="0"/>
              <a:t>III),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pedagogickým pracovníkům, rodičům a ostatním subjektům bylo poskytnuto </a:t>
            </a:r>
            <a:r>
              <a:rPr lang="cs-CZ" sz="2400" dirty="0" smtClean="0"/>
              <a:t>109 </a:t>
            </a:r>
            <a:r>
              <a:rPr lang="cs-CZ" sz="2400" dirty="0"/>
              <a:t>individuálních </a:t>
            </a:r>
            <a:r>
              <a:rPr lang="cs-CZ" sz="2400" dirty="0" smtClean="0"/>
              <a:t>konzultací,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metodické podpory pedagogických pracovníků se týkalo </a:t>
            </a:r>
            <a:r>
              <a:rPr lang="cs-CZ" sz="2400" dirty="0" smtClean="0"/>
              <a:t>24 </a:t>
            </a:r>
            <a:r>
              <a:rPr lang="cs-CZ" sz="2400" dirty="0"/>
              <a:t>konzultací.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8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Integrovaní žáci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1 žák – individuální integrace přes SPC Valašské </a:t>
            </a:r>
            <a:r>
              <a:rPr lang="cs-CZ" sz="2400" dirty="0" smtClean="0"/>
              <a:t>Meziříčí - ve </a:t>
            </a:r>
            <a:r>
              <a:rPr lang="cs-CZ" sz="2400" dirty="0"/>
              <a:t>třídě U3B, s asistentkou </a:t>
            </a:r>
            <a:r>
              <a:rPr lang="cs-CZ" sz="2400" dirty="0" smtClean="0"/>
              <a:t>pedagoga,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48 žáků zdravotně znevýhodněných s SPU a ADHD,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6 žáků zdravotně postižených,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3 žáci s IVP.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5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Inkluze – 1. 9.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ruší se vyhláška č. 73/2005 </a:t>
            </a:r>
            <a:r>
              <a:rPr lang="cs-CZ" sz="2400"/>
              <a:t>Sb</a:t>
            </a:r>
            <a:r>
              <a:rPr lang="cs-CZ" sz="2400" smtClean="0"/>
              <a:t>.,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od 1. 9. 2016 platí vyhláška č. 27/2016 Sb. o vzdělávání žáků se speciálními vzdělávacími potřebami a žáků </a:t>
            </a:r>
            <a:r>
              <a:rPr lang="cs-CZ" sz="2400" dirty="0" smtClean="0"/>
              <a:t>nadaných,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podpůrná opatření -  5 </a:t>
            </a:r>
            <a:r>
              <a:rPr lang="cs-CZ" sz="2400" dirty="0" smtClean="0"/>
              <a:t>stupňů,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plán pedagogické </a:t>
            </a:r>
            <a:r>
              <a:rPr lang="cs-CZ" sz="2400" dirty="0" smtClean="0"/>
              <a:t>podpory,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individuální vzdělávací </a:t>
            </a:r>
            <a:r>
              <a:rPr lang="cs-CZ" sz="2400" dirty="0" smtClean="0"/>
              <a:t>plán,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pověřený pracovník </a:t>
            </a:r>
            <a:r>
              <a:rPr lang="cs-CZ" sz="2400" dirty="0" smtClean="0"/>
              <a:t>školy.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0134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10141</TotalTime>
  <Words>353</Words>
  <Application>Microsoft Office PowerPoint</Application>
  <PresentationFormat>Předvádění na obrazovce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Schoolbook</vt:lpstr>
      <vt:lpstr>Wingdings</vt:lpstr>
      <vt:lpstr>Kondenzační stopa</vt:lpstr>
      <vt:lpstr>ŠPP - školní rok  2015/2016</vt:lpstr>
      <vt:lpstr>Členové ŠPP</vt:lpstr>
      <vt:lpstr>Cíle ŠPP</vt:lpstr>
      <vt:lpstr>Poskytování poradenských činností ŠPP – školním psychologem</vt:lpstr>
      <vt:lpstr> Spolupráce s organizacemi a institucemi  </vt:lpstr>
      <vt:lpstr>Výchovná práce</vt:lpstr>
      <vt:lpstr>Práce školní psycholožky</vt:lpstr>
      <vt:lpstr>Integrovaní žáci</vt:lpstr>
      <vt:lpstr>Inkluze – 1. 9. 2016</vt:lpstr>
      <vt:lpstr>Prevence rizikového chování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ŠPP školní rok 2014/2015</dc:title>
  <dc:creator>AB</dc:creator>
  <cp:lastModifiedBy>Milada Chamillová</cp:lastModifiedBy>
  <cp:revision>25</cp:revision>
  <cp:lastPrinted>2016-06-24T06:11:35Z</cp:lastPrinted>
  <dcterms:created xsi:type="dcterms:W3CDTF">2015-06-22T04:33:28Z</dcterms:created>
  <dcterms:modified xsi:type="dcterms:W3CDTF">2016-06-27T08:25:37Z</dcterms:modified>
</cp:coreProperties>
</file>